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embeddedFontLst>
    <p:embeddedFont>
      <p:font typeface="Bernard MT Condensed" panose="02050806060905020404" pitchFamily="18" charset="0"/>
      <p:regular r:id="rId12"/>
    </p:embeddedFont>
    <p:embeddedFont>
      <p:font typeface="Gill Sans MT" panose="020B0502020104020203" pitchFamily="34" charset="0"/>
      <p:regular r:id="rId13"/>
      <p:bold r:id="rId14"/>
      <p:italic r:id="rId15"/>
      <p:boldItalic r:id="rId16"/>
    </p:embeddedFont>
    <p:embeddedFont>
      <p:font typeface="Calibri" panose="020F0502020204030204" pitchFamily="34" charset="0"/>
      <p:regular r:id="rId17"/>
      <p:bold r:id="rId18"/>
      <p:italic r:id="rId19"/>
      <p:boldItalic r:id="rId20"/>
    </p:embeddedFont>
    <p:embeddedFont>
      <p:font typeface="Wingdings 2" panose="05020102010507070707" pitchFamily="18" charset="2"/>
      <p:regular r:id="rId21"/>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48155" autoAdjust="0"/>
  </p:normalViewPr>
  <p:slideViewPr>
    <p:cSldViewPr snapToGrid="0">
      <p:cViewPr varScale="1">
        <p:scale>
          <a:sx n="31" d="100"/>
          <a:sy n="31" d="100"/>
        </p:scale>
        <p:origin x="2178" y="48"/>
      </p:cViewPr>
      <p:guideLst/>
    </p:cSldViewPr>
  </p:slideViewPr>
  <p:notesTextViewPr>
    <p:cViewPr>
      <p:scale>
        <a:sx n="3" d="2"/>
        <a:sy n="3" d="2"/>
      </p:scale>
      <p:origin x="0" y="0"/>
    </p:cViewPr>
  </p:notesTextViewPr>
  <p:notesViewPr>
    <p:cSldViewPr snapToGrid="0">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EE0602-8CCE-4C03-AF90-AC48140A371C}"/>
              </a:ext>
            </a:extLst>
          </p:cNvPr>
          <p:cNvSpPr>
            <a:spLocks noGrp="1"/>
          </p:cNvSpPr>
          <p:nvPr>
            <p:ph type="hdr" sz="quarter"/>
          </p:nvPr>
        </p:nvSpPr>
        <p:spPr>
          <a:xfrm>
            <a:off x="-1" y="0"/>
            <a:ext cx="3638939" cy="458788"/>
          </a:xfrm>
          <a:prstGeom prst="rect">
            <a:avLst/>
          </a:prstGeom>
        </p:spPr>
        <p:txBody>
          <a:bodyPr vert="horz" lIns="91440" tIns="45720" rIns="91440" bIns="45720" rtlCol="0"/>
          <a:lstStyle>
            <a:lvl1pPr algn="l">
              <a:defRPr sz="1200"/>
            </a:lvl1pPr>
          </a:lstStyle>
          <a:p>
            <a:r>
              <a:rPr lang="en-US" sz="2000" dirty="0">
                <a:latin typeface="Bernard MT Condensed" panose="02050806060905020404" pitchFamily="18" charset="0"/>
              </a:rPr>
              <a:t>The Benefits of an Increasing Faith</a:t>
            </a:r>
          </a:p>
        </p:txBody>
      </p:sp>
      <p:sp>
        <p:nvSpPr>
          <p:cNvPr id="3" name="Date Placeholder 2">
            <a:extLst>
              <a:ext uri="{FF2B5EF4-FFF2-40B4-BE49-F238E27FC236}">
                <a16:creationId xmlns:a16="http://schemas.microsoft.com/office/drawing/2014/main" id="{3D07837F-A161-4545-AEBE-BB0F234883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June 18, 2017 pm</a:t>
            </a:r>
          </a:p>
        </p:txBody>
      </p:sp>
      <p:sp>
        <p:nvSpPr>
          <p:cNvPr id="4" name="Footer Placeholder 3">
            <a:extLst>
              <a:ext uri="{FF2B5EF4-FFF2-40B4-BE49-F238E27FC236}">
                <a16:creationId xmlns:a16="http://schemas.microsoft.com/office/drawing/2014/main" id="{95C1B674-D6E5-45A4-8691-B863262888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31A342A9-EFB4-4661-9DD5-822C4718C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5D3E4518-8609-45DB-B4F1-F0CB443210C0}" type="slidenum">
              <a:rPr lang="en-US" smtClean="0"/>
              <a:t>‹#›</a:t>
            </a:fld>
            <a:endParaRPr lang="en-US" dirty="0"/>
          </a:p>
        </p:txBody>
      </p:sp>
    </p:spTree>
    <p:extLst>
      <p:ext uri="{BB962C8B-B14F-4D97-AF65-F5344CB8AC3E}">
        <p14:creationId xmlns:p14="http://schemas.microsoft.com/office/powerpoint/2010/main" val="4211337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08949-4FCC-4929-8ED4-87BF828B10DC}" type="datetimeFigureOut">
              <a:rPr lang="en-US" smtClean="0"/>
              <a:t>6/18/2017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BCAE0-AD60-44F9-9651-1C1D6F3C0885}" type="slidenum">
              <a:rPr lang="en-US" smtClean="0"/>
              <a:t>‹#›</a:t>
            </a:fld>
            <a:endParaRPr lang="en-US"/>
          </a:p>
        </p:txBody>
      </p:sp>
    </p:spTree>
    <p:extLst>
      <p:ext uri="{BB962C8B-B14F-4D97-AF65-F5344CB8AC3E}">
        <p14:creationId xmlns:p14="http://schemas.microsoft.com/office/powerpoint/2010/main" val="616415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Corinthians 7:4-7), </a:t>
            </a:r>
            <a:r>
              <a:rPr lang="en-US" i="1" dirty="0"/>
              <a:t>“Great is my boldness of speech toward you, great is my boasting on your behalf. I am filled with comfort. I am exceedingly joyful in all our tribulation. </a:t>
            </a:r>
            <a:r>
              <a:rPr lang="en-US" i="1" baseline="30000" dirty="0"/>
              <a:t>5</a:t>
            </a:r>
            <a:r>
              <a:rPr lang="en-US" i="1" dirty="0"/>
              <a:t> For indeed, when we came to Macedonia, our bodies had no rest, but we were troubled on every side. Outside were conflicts, inside were fears. </a:t>
            </a:r>
            <a:r>
              <a:rPr lang="en-US" i="1" baseline="30000" dirty="0"/>
              <a:t>6</a:t>
            </a:r>
            <a:r>
              <a:rPr lang="en-US" i="1" dirty="0"/>
              <a:t> Nevertheless God, who comforts the downcast, comforted us by the coming of Titus, </a:t>
            </a:r>
            <a:r>
              <a:rPr lang="en-US" i="1" baseline="30000" dirty="0"/>
              <a:t>7</a:t>
            </a:r>
            <a:r>
              <a:rPr lang="en-US" i="1" dirty="0"/>
              <a:t> and not only by his coming, but also by the consolation with which he was comforted in you, when he told us of your earnest desire, your mourning, your zeal for me, so that I rejoiced even more.”</a:t>
            </a:r>
          </a:p>
          <a:p>
            <a:pPr marL="0" lvl="0" indent="0">
              <a:buFont typeface="Arial" panose="020B0604020202020204" pitchFamily="34" charset="0"/>
              <a:buNone/>
            </a:pPr>
            <a:r>
              <a:rPr lang="en-US" b="1" dirty="0"/>
              <a:t>Christians are indeed "troubled on every side" - from "without" and "within". </a:t>
            </a:r>
          </a:p>
          <a:p>
            <a:pPr marL="171450" lvl="0" indent="-171450">
              <a:buFont typeface="Arial" panose="020B0604020202020204" pitchFamily="34" charset="0"/>
              <a:buChar char="•"/>
            </a:pPr>
            <a:r>
              <a:rPr lang="en-US" b="1" dirty="0"/>
              <a:t>As we struggle with these troubles, we often get things out of focus</a:t>
            </a:r>
            <a:r>
              <a:rPr lang="en-US" dirty="0"/>
              <a:t>. (We dwell on darkness until we see no light.  We dwell on limitations until we see no potential.  We dwell on obstacles until we see no opportunities.  We dwell on weaknesses until we see no strengths.  We dwell on conflicts until we see no peace. </a:t>
            </a:r>
          </a:p>
          <a:p>
            <a:pPr marL="171450" lvl="0" indent="-171450">
              <a:buFont typeface="Arial" panose="020B0604020202020204" pitchFamily="34" charset="0"/>
              <a:buChar char="•"/>
            </a:pPr>
            <a:r>
              <a:rPr lang="en-US" b="1" dirty="0"/>
              <a:t>As we deal with these troubles, remember that things are already better.</a:t>
            </a:r>
          </a:p>
          <a:p>
            <a:pPr marL="171450" lvl="0" indent="-171450">
              <a:buFont typeface="Arial" panose="020B0604020202020204" pitchFamily="34" charset="0"/>
              <a:buChar char="•"/>
            </a:pPr>
            <a:r>
              <a:rPr lang="en-US" b="1" dirty="0"/>
              <a:t>(TURN TO 1 PETER):  </a:t>
            </a:r>
            <a:r>
              <a:rPr lang="en-US" dirty="0"/>
              <a:t>Were not a people, now the people of God. </a:t>
            </a:r>
            <a:r>
              <a:rPr lang="en-US" b="1" dirty="0"/>
              <a:t>(1 Pet. 2:9-10)…. </a:t>
            </a:r>
            <a:r>
              <a:rPr lang="en-US" dirty="0"/>
              <a:t>Were without mercy, now have mercy. </a:t>
            </a:r>
            <a:r>
              <a:rPr lang="en-US" b="1" dirty="0"/>
              <a:t>(1 Pet. 2:10)….  </a:t>
            </a:r>
            <a:r>
              <a:rPr lang="en-US" dirty="0"/>
              <a:t>Were sold under sin, now redeemed. </a:t>
            </a:r>
            <a:r>
              <a:rPr lang="en-US" b="1" dirty="0"/>
              <a:t>(1 Pet. 1:18,19)….  </a:t>
            </a:r>
            <a:r>
              <a:rPr lang="en-US" dirty="0"/>
              <a:t>Were polluted with sin, now purified. </a:t>
            </a:r>
            <a:r>
              <a:rPr lang="en-US" b="1" dirty="0"/>
              <a:t>(1 Pet. 1:22)…. </a:t>
            </a:r>
            <a:r>
              <a:rPr lang="en-US" dirty="0"/>
              <a:t>Were dead in sin, now born again. </a:t>
            </a:r>
            <a:r>
              <a:rPr lang="en-US" b="1" dirty="0"/>
              <a:t>(1 Pet. 1:23-25).</a:t>
            </a:r>
          </a:p>
          <a:p>
            <a:pPr marL="171450" indent="-171450">
              <a:buFont typeface="Arial" panose="020B0604020202020204" pitchFamily="34" charset="0"/>
              <a:buChar char="•"/>
            </a:pPr>
            <a:r>
              <a:rPr lang="en-US" b="1" dirty="0"/>
              <a:t>Christians can be confident that things will get better -- and better. </a:t>
            </a:r>
          </a:p>
          <a:p>
            <a:pPr marL="685800" lvl="1" indent="-228600">
              <a:buFont typeface="Arial" panose="020B0604020202020204" pitchFamily="34" charset="0"/>
              <a:buChar char="•"/>
            </a:pPr>
            <a:r>
              <a:rPr lang="en-US" dirty="0"/>
              <a:t>As our faith increases we will see improvement "within".  (This is the emphasis of our lesson)</a:t>
            </a:r>
          </a:p>
          <a:p>
            <a:pPr marL="685800" lvl="1" indent="-228600">
              <a:buFont typeface="Arial" panose="020B0604020202020204" pitchFamily="34" charset="0"/>
              <a:buChar char="•"/>
            </a:pPr>
            <a:r>
              <a:rPr lang="en-US" dirty="0"/>
              <a:t>As we work and God's providence works we will see improvement "without." </a:t>
            </a:r>
          </a:p>
          <a:p>
            <a:pPr marL="228600" indent="-228600">
              <a:buAutoNum type="alphaUcPeriod"/>
            </a:pPr>
            <a:endParaRPr lang="en-US" dirty="0"/>
          </a:p>
        </p:txBody>
      </p:sp>
      <p:sp>
        <p:nvSpPr>
          <p:cNvPr id="4" name="Slide Number Placeholder 3"/>
          <p:cNvSpPr>
            <a:spLocks noGrp="1"/>
          </p:cNvSpPr>
          <p:nvPr>
            <p:ph type="sldNum" sz="quarter" idx="10"/>
          </p:nvPr>
        </p:nvSpPr>
        <p:spPr/>
        <p:txBody>
          <a:bodyPr/>
          <a:lstStyle/>
          <a:p>
            <a:fld id="{147BCAE0-AD60-44F9-9651-1C1D6F3C0885}" type="slidenum">
              <a:rPr lang="en-US" smtClean="0"/>
              <a:t>1</a:t>
            </a:fld>
            <a:endParaRPr lang="en-US"/>
          </a:p>
        </p:txBody>
      </p:sp>
    </p:spTree>
    <p:extLst>
      <p:ext uri="{BB962C8B-B14F-4D97-AF65-F5344CB8AC3E}">
        <p14:creationId xmlns:p14="http://schemas.microsoft.com/office/powerpoint/2010/main" val="288266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discern between good and evil. </a:t>
            </a:r>
          </a:p>
          <a:p>
            <a:pPr marL="0" indent="0">
              <a:buNone/>
            </a:pPr>
            <a:r>
              <a:rPr lang="en-US" b="1" dirty="0"/>
              <a:t>(Hebrews 5:12-14), </a:t>
            </a:r>
            <a:r>
              <a:rPr lang="en-US" i="1" dirty="0"/>
              <a:t>“For though by this time you ought to be teachers, you need someone to teach you again the first principles of the oracles of God; and you have come to need milk and not solid food. </a:t>
            </a:r>
            <a:r>
              <a:rPr lang="en-US" i="1" baseline="30000" dirty="0"/>
              <a:t>13</a:t>
            </a:r>
            <a:r>
              <a:rPr lang="en-US" i="1" dirty="0"/>
              <a:t> For everyone who partakes only of milk is unskilled in the word of righteousness, for he is a babe. </a:t>
            </a:r>
            <a:r>
              <a:rPr lang="en-US" i="1" baseline="30000" dirty="0"/>
              <a:t>14</a:t>
            </a:r>
            <a:r>
              <a:rPr lang="en-US" i="1" dirty="0"/>
              <a:t> </a:t>
            </a:r>
            <a:r>
              <a:rPr lang="en-US" i="1" u="sng" dirty="0"/>
              <a:t>But solid food belongs to those who are of full age, that is, those who by reason of use have their senses exercised to discern both good and evil</a:t>
            </a:r>
            <a:r>
              <a:rPr lang="en-US" i="1" dirty="0"/>
              <a:t>.”</a:t>
            </a:r>
          </a:p>
          <a:p>
            <a:pPr marL="0" indent="0">
              <a:buNone/>
            </a:pPr>
            <a:endParaRPr lang="en-US" dirty="0"/>
          </a:p>
          <a:p>
            <a:pPr marL="171450" indent="-171450">
              <a:buFont typeface="Arial" panose="020B0604020202020204" pitchFamily="34" charset="0"/>
              <a:buChar char="•"/>
            </a:pPr>
            <a:r>
              <a:rPr lang="en-US" b="1" dirty="0"/>
              <a:t>This is the skill to judge between good and evil things or situations, based on </a:t>
            </a:r>
            <a:r>
              <a:rPr lang="en-US" b="1" i="1" dirty="0"/>
              <a:t>"the word of righteousness</a:t>
            </a:r>
            <a:r>
              <a:rPr lang="en-US" b="1" dirty="0"/>
              <a:t>" (v. 13)</a:t>
            </a:r>
          </a:p>
          <a:p>
            <a:pPr marL="628650" lvl="1" indent="-171450">
              <a:buFont typeface="Arial" panose="020B0604020202020204" pitchFamily="34" charset="0"/>
              <a:buChar char="•"/>
            </a:pPr>
            <a:r>
              <a:rPr lang="en-US" dirty="0"/>
              <a:t>It takes time (v. 12) </a:t>
            </a:r>
            <a:r>
              <a:rPr lang="en-US" u="sng" dirty="0"/>
              <a:t>and effort</a:t>
            </a:r>
            <a:r>
              <a:rPr lang="en-US" u="none" dirty="0"/>
              <a:t> </a:t>
            </a:r>
            <a:r>
              <a:rPr lang="en-US" dirty="0"/>
              <a:t>to develop this skill. </a:t>
            </a:r>
          </a:p>
          <a:p>
            <a:pPr marL="628650" lvl="1" indent="-171450">
              <a:buFont typeface="Arial" panose="020B0604020202020204" pitchFamily="34" charset="0"/>
              <a:buChar char="•"/>
            </a:pPr>
            <a:r>
              <a:rPr lang="en-US" dirty="0"/>
              <a:t>It improves with study, time, and practice. </a:t>
            </a:r>
          </a:p>
          <a:p>
            <a:pPr marL="628650" lvl="1" indent="-171450">
              <a:buFont typeface="Arial" panose="020B0604020202020204" pitchFamily="34" charset="0"/>
              <a:buChar char="•"/>
            </a:pPr>
            <a:r>
              <a:rPr lang="en-US" dirty="0"/>
              <a:t>How often have we been frustrated by having misjudged a matter!   As your faith increases, you are more capable in this area!</a:t>
            </a:r>
          </a:p>
        </p:txBody>
      </p:sp>
      <p:sp>
        <p:nvSpPr>
          <p:cNvPr id="4" name="Slide Number Placeholder 3"/>
          <p:cNvSpPr>
            <a:spLocks noGrp="1"/>
          </p:cNvSpPr>
          <p:nvPr>
            <p:ph type="sldNum" sz="quarter" idx="10"/>
          </p:nvPr>
        </p:nvSpPr>
        <p:spPr/>
        <p:txBody>
          <a:bodyPr/>
          <a:lstStyle/>
          <a:p>
            <a:fld id="{147BCAE0-AD60-44F9-9651-1C1D6F3C0885}" type="slidenum">
              <a:rPr lang="en-US" smtClean="0"/>
              <a:t>2</a:t>
            </a:fld>
            <a:endParaRPr lang="en-US"/>
          </a:p>
        </p:txBody>
      </p:sp>
    </p:spTree>
    <p:extLst>
      <p:ext uri="{BB962C8B-B14F-4D97-AF65-F5344CB8AC3E}">
        <p14:creationId xmlns:p14="http://schemas.microsoft.com/office/powerpoint/2010/main" val="360513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resist temptation and withstand trials.</a:t>
            </a:r>
          </a:p>
          <a:p>
            <a:pPr marL="0" indent="0">
              <a:buNone/>
            </a:pPr>
            <a:r>
              <a:rPr lang="en-US" b="1" dirty="0"/>
              <a:t>(James 1:2-4), </a:t>
            </a:r>
            <a:r>
              <a:rPr lang="en-US" i="1" dirty="0"/>
              <a:t>“My brethren, count it all joy when you fall into various trials, </a:t>
            </a:r>
            <a:r>
              <a:rPr lang="en-US" i="1" baseline="30000" dirty="0"/>
              <a:t>3</a:t>
            </a:r>
            <a:r>
              <a:rPr lang="en-US" i="1" dirty="0"/>
              <a:t> knowing that the testing of </a:t>
            </a:r>
            <a:r>
              <a:rPr lang="en-US" i="1" u="sng" dirty="0"/>
              <a:t>your faith produces patience</a:t>
            </a:r>
            <a:r>
              <a:rPr lang="en-US" i="1" dirty="0"/>
              <a:t>. </a:t>
            </a:r>
            <a:r>
              <a:rPr lang="en-US" i="1" baseline="30000" dirty="0"/>
              <a:t>4</a:t>
            </a:r>
            <a:r>
              <a:rPr lang="en-US" i="1" dirty="0"/>
              <a:t> But let patience have its perfect work, that you may </a:t>
            </a:r>
            <a:r>
              <a:rPr lang="en-US" i="1" u="sng" dirty="0"/>
              <a:t>be perfect and complete, lacking nothing</a:t>
            </a:r>
            <a:r>
              <a:rPr lang="en-US" i="1" dirty="0"/>
              <a:t>.”</a:t>
            </a:r>
          </a:p>
          <a:p>
            <a:pPr marL="0" indent="0">
              <a:buNone/>
            </a:pPr>
            <a:r>
              <a:rPr lang="en-US" b="1" i="0" dirty="0"/>
              <a:t>(James 1:12), </a:t>
            </a:r>
            <a:r>
              <a:rPr lang="en-US" i="1" dirty="0"/>
              <a:t>“Blessed is the man who endures temptation; for when he has been approved, he will receive the crown of life which the Lord has promised to those who love Him.”</a:t>
            </a:r>
          </a:p>
          <a:p>
            <a:pPr marL="171450" indent="-171450">
              <a:buFont typeface="Arial" panose="020B0604020202020204" pitchFamily="34" charset="0"/>
              <a:buChar char="•"/>
            </a:pPr>
            <a:r>
              <a:rPr lang="en-US" dirty="0"/>
              <a:t>As we weather one storm, the next becomes easier. </a:t>
            </a:r>
          </a:p>
          <a:p>
            <a:pPr marL="171450" indent="-171450">
              <a:buFont typeface="Arial" panose="020B0604020202020204" pitchFamily="34" charset="0"/>
              <a:buChar char="•"/>
            </a:pPr>
            <a:r>
              <a:rPr lang="en-US" b="1" dirty="0"/>
              <a:t>Our faith is strengthened each time it is tested </a:t>
            </a:r>
          </a:p>
          <a:p>
            <a:pPr marL="0" indent="0">
              <a:buFont typeface="Arial" panose="020B0604020202020204" pitchFamily="34" charset="0"/>
              <a:buNone/>
            </a:pPr>
            <a:r>
              <a:rPr lang="en-US" b="1" dirty="0"/>
              <a:t>(1 Peter 1:7), </a:t>
            </a:r>
            <a:r>
              <a:rPr lang="en-US" i="1" dirty="0"/>
              <a:t>“that </a:t>
            </a:r>
            <a:r>
              <a:rPr lang="en-US" i="1" u="sng" dirty="0"/>
              <a:t>the genuineness of your faith, being much more precious than gold that perishes, though it is tested by fire</a:t>
            </a:r>
            <a:r>
              <a:rPr lang="en-US" i="1" dirty="0"/>
              <a:t>, may be found to praise, honor, and glory at the revelation of Jesus Christ.”</a:t>
            </a:r>
          </a:p>
          <a:p>
            <a:pPr marL="628650" lvl="1" indent="-171450">
              <a:buFont typeface="Arial" panose="020B0604020202020204" pitchFamily="34" charset="0"/>
              <a:buChar char="•"/>
            </a:pPr>
            <a:r>
              <a:rPr lang="en-US" dirty="0"/>
              <a:t>We come to realize from experience the truth of 1 Corinthians 10:13. </a:t>
            </a:r>
          </a:p>
          <a:p>
            <a:pPr marL="0" lvl="0" indent="0">
              <a:buFont typeface="Arial" panose="020B0604020202020204" pitchFamily="34" charset="0"/>
              <a:buNone/>
            </a:pPr>
            <a:r>
              <a:rPr lang="en-US" b="1" dirty="0"/>
              <a:t>(1 Corinthians 10:13), </a:t>
            </a:r>
            <a:r>
              <a:rPr lang="en-US" i="1" dirty="0"/>
              <a:t>“No temptation has overtaken you except such as is common to man; but God is faithful, who will not allow you to be tempted beyond what you are able, but with the temptation will also make the way of escape, that you may be able to bear it.”</a:t>
            </a:r>
          </a:p>
          <a:p>
            <a:pPr marL="628650" lvl="1" indent="-171450">
              <a:buFont typeface="Arial" panose="020B0604020202020204" pitchFamily="34" charset="0"/>
              <a:buChar char="•"/>
            </a:pPr>
            <a:r>
              <a:rPr lang="en-US" dirty="0"/>
              <a:t>We come to understand what true deliverance means. </a:t>
            </a:r>
          </a:p>
        </p:txBody>
      </p:sp>
      <p:sp>
        <p:nvSpPr>
          <p:cNvPr id="4" name="Slide Number Placeholder 3"/>
          <p:cNvSpPr>
            <a:spLocks noGrp="1"/>
          </p:cNvSpPr>
          <p:nvPr>
            <p:ph type="sldNum" sz="quarter" idx="10"/>
          </p:nvPr>
        </p:nvSpPr>
        <p:spPr/>
        <p:txBody>
          <a:bodyPr/>
          <a:lstStyle/>
          <a:p>
            <a:fld id="{147BCAE0-AD60-44F9-9651-1C1D6F3C0885}" type="slidenum">
              <a:rPr lang="en-US" smtClean="0"/>
              <a:t>3</a:t>
            </a:fld>
            <a:endParaRPr lang="en-US"/>
          </a:p>
        </p:txBody>
      </p:sp>
    </p:spTree>
    <p:extLst>
      <p:ext uri="{BB962C8B-B14F-4D97-AF65-F5344CB8AC3E}">
        <p14:creationId xmlns:p14="http://schemas.microsoft.com/office/powerpoint/2010/main" val="1793323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forgive.</a:t>
            </a:r>
          </a:p>
          <a:p>
            <a:pPr marL="0" indent="0">
              <a:buNone/>
            </a:pPr>
            <a:r>
              <a:rPr lang="en-US" b="1" dirty="0"/>
              <a:t>(Luke 17:3-5), </a:t>
            </a:r>
            <a:r>
              <a:rPr lang="en-US" i="1" dirty="0"/>
              <a:t>“Take heed to yourselves. If your brother sins against you, rebuke him; and if he repents, forgive him. </a:t>
            </a:r>
            <a:r>
              <a:rPr lang="en-US" i="1" baseline="30000" dirty="0"/>
              <a:t>4</a:t>
            </a:r>
            <a:r>
              <a:rPr lang="en-US" i="1" dirty="0"/>
              <a:t> </a:t>
            </a:r>
            <a:r>
              <a:rPr lang="en-US" i="1" u="sng" dirty="0"/>
              <a:t>And if he sins against you seven times in a day, and seven times in a day returns to you, saying, 'I repent,' you shall forgive him</a:t>
            </a:r>
            <a:r>
              <a:rPr lang="en-US" i="1" dirty="0"/>
              <a:t>.“ </a:t>
            </a:r>
            <a:r>
              <a:rPr lang="en-US" i="1" baseline="30000" dirty="0"/>
              <a:t>5</a:t>
            </a:r>
            <a:r>
              <a:rPr lang="en-US" i="1" dirty="0"/>
              <a:t> And the apostles said to the Lord, "</a:t>
            </a:r>
            <a:r>
              <a:rPr lang="en-US" i="1" u="sng" dirty="0"/>
              <a:t>Increase our faith</a:t>
            </a:r>
            <a:r>
              <a:rPr lang="en-US" i="1" dirty="0"/>
              <a:t>.”</a:t>
            </a:r>
            <a:endParaRPr lang="en-US" dirty="0"/>
          </a:p>
          <a:p>
            <a:pPr marL="628650" lvl="1" indent="-171450">
              <a:buFont typeface="Arial" panose="020B0604020202020204" pitchFamily="34" charset="0"/>
              <a:buChar char="•"/>
            </a:pPr>
            <a:r>
              <a:rPr lang="en-US" dirty="0"/>
              <a:t>Most of us want to forgive, but find it very hard at times. </a:t>
            </a:r>
          </a:p>
          <a:p>
            <a:pPr marL="628650" lvl="1" indent="-171450">
              <a:buFont typeface="Arial" panose="020B0604020202020204" pitchFamily="34" charset="0"/>
              <a:buChar char="•"/>
            </a:pPr>
            <a:r>
              <a:rPr lang="en-US" b="1" dirty="0"/>
              <a:t>No wonder the apostles said, "Increase our faith" right after being told to forgive seven times in a day!</a:t>
            </a:r>
          </a:p>
        </p:txBody>
      </p:sp>
      <p:sp>
        <p:nvSpPr>
          <p:cNvPr id="4" name="Slide Number Placeholder 3"/>
          <p:cNvSpPr>
            <a:spLocks noGrp="1"/>
          </p:cNvSpPr>
          <p:nvPr>
            <p:ph type="sldNum" sz="quarter" idx="10"/>
          </p:nvPr>
        </p:nvSpPr>
        <p:spPr/>
        <p:txBody>
          <a:bodyPr/>
          <a:lstStyle/>
          <a:p>
            <a:fld id="{147BCAE0-AD60-44F9-9651-1C1D6F3C0885}" type="slidenum">
              <a:rPr lang="en-US" smtClean="0"/>
              <a:t>4</a:t>
            </a:fld>
            <a:endParaRPr lang="en-US"/>
          </a:p>
        </p:txBody>
      </p:sp>
    </p:spTree>
    <p:extLst>
      <p:ext uri="{BB962C8B-B14F-4D97-AF65-F5344CB8AC3E}">
        <p14:creationId xmlns:p14="http://schemas.microsoft.com/office/powerpoint/2010/main" val="953300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deal with those who oppose the faith. </a:t>
            </a:r>
          </a:p>
          <a:p>
            <a:pPr marL="0" indent="0">
              <a:buNone/>
            </a:pPr>
            <a:r>
              <a:rPr lang="en-US" b="1" dirty="0"/>
              <a:t>(Acts 9:20-22), </a:t>
            </a:r>
            <a:r>
              <a:rPr lang="en-US" b="0" i="1" dirty="0"/>
              <a:t>“Immediately he preached the Christ in the synagogues, that He is the Son of God. </a:t>
            </a:r>
            <a:r>
              <a:rPr lang="en-US" b="0" i="1" baseline="30000" dirty="0"/>
              <a:t>21</a:t>
            </a:r>
            <a:r>
              <a:rPr lang="en-US" b="0" i="1" dirty="0"/>
              <a:t> Then all who heard were amazed, and said, "Is this not he who destroyed those who called on this name in Jerusalem, and has come here for that purpose, so that he might bring them bound to the chief priests?“ </a:t>
            </a:r>
            <a:r>
              <a:rPr lang="en-US" b="0" i="1" baseline="30000" dirty="0"/>
              <a:t>22</a:t>
            </a:r>
            <a:r>
              <a:rPr lang="en-US" b="0" i="1" dirty="0"/>
              <a:t> </a:t>
            </a:r>
            <a:r>
              <a:rPr lang="en-US" b="0" i="1" u="sng" dirty="0"/>
              <a:t>But Saul increased all the more in strength, and confounded the Jews who dwelt in Damascus, proving that this Jesus is the Christ</a:t>
            </a:r>
            <a:r>
              <a:rPr lang="en-US" b="0" i="1" dirty="0"/>
              <a:t>.”</a:t>
            </a:r>
          </a:p>
          <a:p>
            <a:pPr marL="0" indent="0">
              <a:buNone/>
            </a:pPr>
            <a:endParaRPr lang="en-US" dirty="0"/>
          </a:p>
          <a:p>
            <a:pPr marL="628650" lvl="1" indent="-171450">
              <a:buFont typeface="Arial" panose="020B0604020202020204" pitchFamily="34" charset="0"/>
              <a:buChar char="•"/>
            </a:pPr>
            <a:r>
              <a:rPr lang="en-US" dirty="0"/>
              <a:t>Many become discouraged because cannot refute error as well as others. </a:t>
            </a:r>
          </a:p>
          <a:p>
            <a:pPr marL="628650" lvl="1" indent="-171450">
              <a:buFont typeface="Arial" panose="020B0604020202020204" pitchFamily="34" charset="0"/>
              <a:buChar char="•"/>
            </a:pPr>
            <a:r>
              <a:rPr lang="en-US" dirty="0"/>
              <a:t>Need to understand that this too, is a growing process - </a:t>
            </a:r>
            <a:r>
              <a:rPr lang="en-US" b="1" dirty="0"/>
              <a:t>will get better</a:t>
            </a:r>
            <a:r>
              <a:rPr lang="en-US" dirty="0"/>
              <a:t>. (If we work at it!)</a:t>
            </a:r>
          </a:p>
          <a:p>
            <a:pPr marL="0" lvl="0" indent="0">
              <a:buFont typeface="Arial" panose="020B0604020202020204" pitchFamily="34" charset="0"/>
              <a:buNone/>
            </a:pPr>
            <a:r>
              <a:rPr lang="en-US" b="1" dirty="0"/>
              <a:t>(2 Timothy 2:15),</a:t>
            </a:r>
            <a:r>
              <a:rPr lang="en-US" b="1" i="1" dirty="0"/>
              <a:t> </a:t>
            </a:r>
            <a:r>
              <a:rPr lang="en-US" i="1" dirty="0"/>
              <a:t>“</a:t>
            </a:r>
            <a:r>
              <a:rPr lang="en-US" b="0" i="1" u="sng" dirty="0"/>
              <a:t>Be diligent</a:t>
            </a:r>
            <a:r>
              <a:rPr lang="en-US" b="0" i="1" u="none" dirty="0"/>
              <a:t> </a:t>
            </a:r>
            <a:r>
              <a:rPr lang="en-US" i="1" dirty="0"/>
              <a:t>to present yourself approved to God, a worker who does not need to be ashamed, rightly dividing the word of truth.”</a:t>
            </a:r>
            <a:r>
              <a:rPr lang="en-US" dirty="0"/>
              <a:t> </a:t>
            </a:r>
            <a:endParaRPr lang="en-US" i="1" dirty="0"/>
          </a:p>
        </p:txBody>
      </p:sp>
      <p:sp>
        <p:nvSpPr>
          <p:cNvPr id="4" name="Slide Number Placeholder 3"/>
          <p:cNvSpPr>
            <a:spLocks noGrp="1"/>
          </p:cNvSpPr>
          <p:nvPr>
            <p:ph type="sldNum" sz="quarter" idx="10"/>
          </p:nvPr>
        </p:nvSpPr>
        <p:spPr/>
        <p:txBody>
          <a:bodyPr/>
          <a:lstStyle/>
          <a:p>
            <a:fld id="{147BCAE0-AD60-44F9-9651-1C1D6F3C0885}" type="slidenum">
              <a:rPr lang="en-US" smtClean="0"/>
              <a:t>5</a:t>
            </a:fld>
            <a:endParaRPr lang="en-US"/>
          </a:p>
        </p:txBody>
      </p:sp>
    </p:spTree>
    <p:extLst>
      <p:ext uri="{BB962C8B-B14F-4D97-AF65-F5344CB8AC3E}">
        <p14:creationId xmlns:p14="http://schemas.microsoft.com/office/powerpoint/2010/main" val="48399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cope with declining physical strength. </a:t>
            </a:r>
          </a:p>
          <a:p>
            <a:pPr marL="0" indent="0">
              <a:buNone/>
            </a:pPr>
            <a:r>
              <a:rPr lang="en-US" b="1" dirty="0"/>
              <a:t>(2 Corinthians 4:16-5:8), </a:t>
            </a:r>
            <a:r>
              <a:rPr lang="en-US" i="1" dirty="0"/>
              <a:t>“Therefore we do not lose heart. Even though our outward man is perishing, yet the inward man is being renewed day by day. 17 For our light affliction, which is but for a moment, is working for us a far more exceeding and eternal weight of glory, 18 while we do not look at the things which are seen, but at the things which are not seen. For the things which are seen are temporary, but the things which are not seen are eternal. (5:1) For we know that if our earthly house, this tent, is destroyed, we have a building from God, a house not made with hands, eternal in the heavens. 2 For in this we groan, earnestly desiring to be clothed with our habitation which is from heaven, 3 if indeed, having been clothed, we shall not be found naked. 4 For we who are in this tent groan, being burdened, not because we want to be unclothed, but further clothed, that mortality may be swallowed up by life. 5 Now He who has prepared us for this very thing is God, who also has given us the Spirit as a guarantee.6 So we are always confident, knowing that while we are at home in the body we are absent from the Lord. 7 For we walk by faith, not by sight. 8 We are confident, yes, well pleased rather to be absent from the body and to be present with the Lord.”</a:t>
            </a:r>
          </a:p>
          <a:p>
            <a:pPr marL="0" indent="0">
              <a:buNone/>
            </a:pPr>
            <a:endParaRPr lang="en-US" dirty="0"/>
          </a:p>
          <a:p>
            <a:pPr marL="628650" lvl="1" indent="-171450">
              <a:buFont typeface="Arial" panose="020B0604020202020204" pitchFamily="34" charset="0"/>
              <a:buChar char="•"/>
            </a:pPr>
            <a:r>
              <a:rPr lang="en-US" dirty="0"/>
              <a:t>Age, disease, persecution and other stresses take a toll on our bodies. </a:t>
            </a:r>
          </a:p>
          <a:p>
            <a:pPr marL="628650" lvl="1" indent="-171450">
              <a:buFont typeface="Arial" panose="020B0604020202020204" pitchFamily="34" charset="0"/>
              <a:buChar char="•"/>
            </a:pPr>
            <a:r>
              <a:rPr lang="en-US" dirty="0"/>
              <a:t>By daily spiritual renewing we put things into a better perspective. </a:t>
            </a:r>
          </a:p>
        </p:txBody>
      </p:sp>
      <p:sp>
        <p:nvSpPr>
          <p:cNvPr id="4" name="Slide Number Placeholder 3"/>
          <p:cNvSpPr>
            <a:spLocks noGrp="1"/>
          </p:cNvSpPr>
          <p:nvPr>
            <p:ph type="sldNum" sz="quarter" idx="10"/>
          </p:nvPr>
        </p:nvSpPr>
        <p:spPr/>
        <p:txBody>
          <a:bodyPr/>
          <a:lstStyle/>
          <a:p>
            <a:fld id="{147BCAE0-AD60-44F9-9651-1C1D6F3C0885}" type="slidenum">
              <a:rPr lang="en-US" smtClean="0"/>
              <a:t>6</a:t>
            </a:fld>
            <a:endParaRPr lang="en-US"/>
          </a:p>
        </p:txBody>
      </p:sp>
    </p:spTree>
    <p:extLst>
      <p:ext uri="{BB962C8B-B14F-4D97-AF65-F5344CB8AC3E}">
        <p14:creationId xmlns:p14="http://schemas.microsoft.com/office/powerpoint/2010/main" val="178497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Our ability to face the prospect of death.</a:t>
            </a:r>
          </a:p>
          <a:p>
            <a:pPr marL="0" indent="0">
              <a:buNone/>
            </a:pPr>
            <a:r>
              <a:rPr lang="en-US" b="1" dirty="0"/>
              <a:t>(Philippians 1:21-26), </a:t>
            </a:r>
            <a:r>
              <a:rPr lang="en-US" i="1" dirty="0"/>
              <a:t>“For to me, to live is Christ, and to die is gain. </a:t>
            </a:r>
            <a:r>
              <a:rPr lang="en-US" i="1" baseline="30000" dirty="0"/>
              <a:t>22</a:t>
            </a:r>
            <a:r>
              <a:rPr lang="en-US" i="1" dirty="0"/>
              <a:t> But if I live on in the flesh, this will mean fruit from my labor; yet what I shall choose I cannot tell. </a:t>
            </a:r>
            <a:r>
              <a:rPr lang="en-US" i="1" baseline="30000" dirty="0"/>
              <a:t>23</a:t>
            </a:r>
            <a:r>
              <a:rPr lang="en-US" i="1" dirty="0"/>
              <a:t> For I am hard- pressed between the two, having a desire to depart and be with Christ, which is far better. </a:t>
            </a:r>
            <a:r>
              <a:rPr lang="en-US" i="1" baseline="30000" dirty="0"/>
              <a:t>24</a:t>
            </a:r>
            <a:r>
              <a:rPr lang="en-US" i="1" dirty="0"/>
              <a:t> Nevertheless to remain in the flesh is more needful for you. </a:t>
            </a:r>
            <a:r>
              <a:rPr lang="en-US" i="1" baseline="30000" dirty="0"/>
              <a:t>25</a:t>
            </a:r>
            <a:r>
              <a:rPr lang="en-US" i="1" dirty="0"/>
              <a:t> And being confident of this, I know that I shall remain and continue with you all for your progress and joy of faith, </a:t>
            </a:r>
            <a:r>
              <a:rPr lang="en-US" i="1" baseline="30000" dirty="0"/>
              <a:t>26</a:t>
            </a:r>
            <a:r>
              <a:rPr lang="en-US" i="1" dirty="0"/>
              <a:t> that your rejoicing for me may be more abundant in Jesus Christ by my coming to you again.”</a:t>
            </a:r>
          </a:p>
          <a:p>
            <a:pPr marL="0" indent="0">
              <a:buNone/>
            </a:pPr>
            <a:endParaRPr lang="en-US" dirty="0"/>
          </a:p>
          <a:p>
            <a:pPr marL="628650" lvl="1" indent="-171450">
              <a:buFont typeface="Arial" panose="020B0604020202020204" pitchFamily="34" charset="0"/>
              <a:buChar char="•"/>
            </a:pPr>
            <a:r>
              <a:rPr lang="en-US" dirty="0"/>
              <a:t>As faith grows, our hope of resurrection and heaven becomes more firm. </a:t>
            </a:r>
          </a:p>
          <a:p>
            <a:pPr marL="628650" lvl="1" indent="-171450">
              <a:buFont typeface="Arial" panose="020B0604020202020204" pitchFamily="34" charset="0"/>
              <a:buChar char="•"/>
            </a:pPr>
            <a:r>
              <a:rPr lang="en-US" dirty="0"/>
              <a:t>As faith grows, we see death less of a threat and more of an opportunity. </a:t>
            </a:r>
          </a:p>
        </p:txBody>
      </p:sp>
      <p:sp>
        <p:nvSpPr>
          <p:cNvPr id="4" name="Slide Number Placeholder 3"/>
          <p:cNvSpPr>
            <a:spLocks noGrp="1"/>
          </p:cNvSpPr>
          <p:nvPr>
            <p:ph type="sldNum" sz="quarter" idx="10"/>
          </p:nvPr>
        </p:nvSpPr>
        <p:spPr/>
        <p:txBody>
          <a:bodyPr/>
          <a:lstStyle/>
          <a:p>
            <a:fld id="{147BCAE0-AD60-44F9-9651-1C1D6F3C0885}" type="slidenum">
              <a:rPr lang="en-US" smtClean="0"/>
              <a:t>7</a:t>
            </a:fld>
            <a:endParaRPr lang="en-US"/>
          </a:p>
        </p:txBody>
      </p:sp>
    </p:spTree>
    <p:extLst>
      <p:ext uri="{BB962C8B-B14F-4D97-AF65-F5344CB8AC3E}">
        <p14:creationId xmlns:p14="http://schemas.microsoft.com/office/powerpoint/2010/main" val="401936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(Hebrews 11:13-16)</a:t>
            </a:r>
            <a:r>
              <a:rPr lang="en-US" b="1" dirty="0">
                <a:sym typeface="Wingdings" panose="05000000000000000000" pitchFamily="2" charset="2"/>
              </a:rPr>
              <a:t>, </a:t>
            </a:r>
            <a:r>
              <a:rPr lang="en-US" i="1" u="none" dirty="0">
                <a:sym typeface="Wingdings" panose="05000000000000000000" pitchFamily="2" charset="2"/>
              </a:rPr>
              <a:t>“These all died in faith, not having received the promises, but having seen them afar off were assured of them, embraced them and confessed that they were strangers and pilgrims on the earth. </a:t>
            </a:r>
            <a:r>
              <a:rPr lang="en-US" i="1" u="none" baseline="30000" dirty="0">
                <a:sym typeface="Wingdings" panose="05000000000000000000" pitchFamily="2" charset="2"/>
              </a:rPr>
              <a:t>14</a:t>
            </a:r>
            <a:r>
              <a:rPr lang="en-US" i="1" u="none" dirty="0">
                <a:sym typeface="Wingdings" panose="05000000000000000000" pitchFamily="2" charset="2"/>
              </a:rPr>
              <a:t> For those who say such things declare plainly that </a:t>
            </a:r>
            <a:r>
              <a:rPr lang="en-US" i="1" u="sng" dirty="0">
                <a:sym typeface="Wingdings" panose="05000000000000000000" pitchFamily="2" charset="2"/>
              </a:rPr>
              <a:t>they seek a homeland</a:t>
            </a:r>
            <a:r>
              <a:rPr lang="en-US" i="1" u="none" dirty="0">
                <a:sym typeface="Wingdings" panose="05000000000000000000" pitchFamily="2" charset="2"/>
              </a:rPr>
              <a:t>. </a:t>
            </a:r>
            <a:r>
              <a:rPr lang="en-US" i="1" u="none" baseline="30000" dirty="0">
                <a:sym typeface="Wingdings" panose="05000000000000000000" pitchFamily="2" charset="2"/>
              </a:rPr>
              <a:t>15</a:t>
            </a:r>
            <a:r>
              <a:rPr lang="en-US" i="1" u="none" dirty="0">
                <a:sym typeface="Wingdings" panose="05000000000000000000" pitchFamily="2" charset="2"/>
              </a:rPr>
              <a:t> And truly if they had called to mind that country from which they had come out, they would have had opportunity to return. </a:t>
            </a:r>
            <a:r>
              <a:rPr lang="en-US" i="1" u="none" baseline="30000" dirty="0">
                <a:sym typeface="Wingdings" panose="05000000000000000000" pitchFamily="2" charset="2"/>
              </a:rPr>
              <a:t>16</a:t>
            </a:r>
            <a:r>
              <a:rPr lang="en-US" i="1" u="none" dirty="0">
                <a:sym typeface="Wingdings" panose="05000000000000000000" pitchFamily="2" charset="2"/>
              </a:rPr>
              <a:t> </a:t>
            </a:r>
            <a:r>
              <a:rPr lang="en-US" i="1" u="sng" dirty="0">
                <a:sym typeface="Wingdings" panose="05000000000000000000" pitchFamily="2" charset="2"/>
              </a:rPr>
              <a:t>But now they desire a better, that is, a heavenly country</a:t>
            </a:r>
            <a:r>
              <a:rPr lang="en-US" i="1" u="none" dirty="0">
                <a:sym typeface="Wingdings" panose="05000000000000000000" pitchFamily="2" charset="2"/>
              </a:rPr>
              <a:t>. Therefore God is not ashamed to be called their God, for He has prepared a city for them.”</a:t>
            </a:r>
            <a:endParaRPr lang="en-US" i="1" u="none" dirty="0"/>
          </a:p>
        </p:txBody>
      </p:sp>
      <p:sp>
        <p:nvSpPr>
          <p:cNvPr id="4" name="Slide Number Placeholder 3"/>
          <p:cNvSpPr>
            <a:spLocks noGrp="1"/>
          </p:cNvSpPr>
          <p:nvPr>
            <p:ph type="sldNum" sz="quarter" idx="10"/>
          </p:nvPr>
        </p:nvSpPr>
        <p:spPr/>
        <p:txBody>
          <a:bodyPr/>
          <a:lstStyle/>
          <a:p>
            <a:fld id="{147BCAE0-AD60-44F9-9651-1C1D6F3C0885}" type="slidenum">
              <a:rPr lang="en-US" smtClean="0"/>
              <a:t>8</a:t>
            </a:fld>
            <a:endParaRPr lang="en-US"/>
          </a:p>
        </p:txBody>
      </p:sp>
    </p:spTree>
    <p:extLst>
      <p:ext uri="{BB962C8B-B14F-4D97-AF65-F5344CB8AC3E}">
        <p14:creationId xmlns:p14="http://schemas.microsoft.com/office/powerpoint/2010/main" val="3328213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6/18/2017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6/18/2017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6/18/2017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6/18/2017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6/18/2017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5B13D-FCB1-4AB9-BE88-5EAA39EC79C2}"/>
              </a:ext>
            </a:extLst>
          </p:cNvPr>
          <p:cNvSpPr>
            <a:spLocks noGrp="1"/>
          </p:cNvSpPr>
          <p:nvPr>
            <p:ph type="ctrTitle"/>
          </p:nvPr>
        </p:nvSpPr>
        <p:spPr>
          <a:xfrm>
            <a:off x="581191" y="721895"/>
            <a:ext cx="10993549" cy="1123844"/>
          </a:xfrm>
        </p:spPr>
        <p:txBody>
          <a:bodyPr>
            <a:noAutofit/>
          </a:bodyPr>
          <a:lstStyle/>
          <a:p>
            <a:r>
              <a:rPr lang="en-US" sz="6200" cap="none" dirty="0">
                <a:latin typeface="Bernard MT Condensed" panose="02050806060905020404" pitchFamily="18" charset="0"/>
              </a:rPr>
              <a:t>The Benefits of an Increasing Faith</a:t>
            </a:r>
          </a:p>
        </p:txBody>
      </p:sp>
      <p:sp>
        <p:nvSpPr>
          <p:cNvPr id="3" name="Subtitle 2">
            <a:extLst>
              <a:ext uri="{FF2B5EF4-FFF2-40B4-BE49-F238E27FC236}">
                <a16:creationId xmlns:a16="http://schemas.microsoft.com/office/drawing/2014/main" id="{B3D87388-2BF7-4434-AE87-2A5435043E81}"/>
              </a:ext>
            </a:extLst>
          </p:cNvPr>
          <p:cNvSpPr>
            <a:spLocks noGrp="1"/>
          </p:cNvSpPr>
          <p:nvPr>
            <p:ph type="subTitle" idx="1"/>
          </p:nvPr>
        </p:nvSpPr>
        <p:spPr>
          <a:xfrm>
            <a:off x="581191" y="2062308"/>
            <a:ext cx="10993546" cy="945587"/>
          </a:xfrm>
        </p:spPr>
        <p:txBody>
          <a:bodyPr>
            <a:noAutofit/>
          </a:bodyPr>
          <a:lstStyle/>
          <a:p>
            <a:r>
              <a:rPr lang="en-US" sz="4400" dirty="0"/>
              <a:t>2 Corinthians 7:4-7</a:t>
            </a:r>
          </a:p>
        </p:txBody>
      </p:sp>
      <p:sp>
        <p:nvSpPr>
          <p:cNvPr id="4" name="TextBox 3">
            <a:extLst>
              <a:ext uri="{FF2B5EF4-FFF2-40B4-BE49-F238E27FC236}">
                <a16:creationId xmlns:a16="http://schemas.microsoft.com/office/drawing/2014/main" id="{0A4A4B80-55F2-48AF-BAE4-C0054E825712}"/>
              </a:ext>
            </a:extLst>
          </p:cNvPr>
          <p:cNvSpPr txBox="1"/>
          <p:nvPr/>
        </p:nvSpPr>
        <p:spPr>
          <a:xfrm>
            <a:off x="770021" y="3489158"/>
            <a:ext cx="10611853" cy="2585323"/>
          </a:xfrm>
          <a:prstGeom prst="rect">
            <a:avLst/>
          </a:prstGeom>
          <a:noFill/>
        </p:spPr>
        <p:txBody>
          <a:bodyPr wrap="square" rtlCol="0">
            <a:spAutoFit/>
          </a:bodyPr>
          <a:lstStyle/>
          <a:p>
            <a:pPr algn="ctr"/>
            <a:r>
              <a:rPr lang="en-US" sz="5400" dirty="0">
                <a:solidFill>
                  <a:schemeClr val="bg1"/>
                </a:solidFill>
              </a:rPr>
              <a:t>“…we were troubled on every side. Outside were conflicts,</a:t>
            </a:r>
          </a:p>
          <a:p>
            <a:pPr algn="ctr"/>
            <a:r>
              <a:rPr lang="en-US" sz="5400" dirty="0">
                <a:solidFill>
                  <a:schemeClr val="bg1"/>
                </a:solidFill>
              </a:rPr>
              <a:t>inside were fears” (5).</a:t>
            </a:r>
          </a:p>
        </p:txBody>
      </p:sp>
    </p:spTree>
    <p:extLst>
      <p:ext uri="{BB962C8B-B14F-4D97-AF65-F5344CB8AC3E}">
        <p14:creationId xmlns:p14="http://schemas.microsoft.com/office/powerpoint/2010/main" val="347525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p:txBody>
      </p:sp>
    </p:spTree>
    <p:extLst>
      <p:ext uri="{BB962C8B-B14F-4D97-AF65-F5344CB8AC3E}">
        <p14:creationId xmlns:p14="http://schemas.microsoft.com/office/powerpoint/2010/main" val="165915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a:p>
            <a:pPr marL="457200" indent="-457200"/>
            <a:r>
              <a:rPr lang="en-US" sz="4000" dirty="0"/>
              <a:t>Ability to resist temptation (Jas. 1:2-12)</a:t>
            </a:r>
          </a:p>
        </p:txBody>
      </p:sp>
    </p:spTree>
    <p:extLst>
      <p:ext uri="{BB962C8B-B14F-4D97-AF65-F5344CB8AC3E}">
        <p14:creationId xmlns:p14="http://schemas.microsoft.com/office/powerpoint/2010/main" val="338058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a:p>
            <a:pPr marL="457200" indent="-457200"/>
            <a:r>
              <a:rPr lang="en-US" sz="4000" dirty="0"/>
              <a:t>Ability to resist temptation (Jas. 1:2-12)</a:t>
            </a:r>
          </a:p>
          <a:p>
            <a:pPr marL="457200" indent="-457200"/>
            <a:r>
              <a:rPr lang="en-US" sz="4000" dirty="0"/>
              <a:t>Ability to forgive       (Luke 17:3-5)</a:t>
            </a:r>
          </a:p>
        </p:txBody>
      </p:sp>
    </p:spTree>
    <p:extLst>
      <p:ext uri="{BB962C8B-B14F-4D97-AF65-F5344CB8AC3E}">
        <p14:creationId xmlns:p14="http://schemas.microsoft.com/office/powerpoint/2010/main" val="407368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a:p>
            <a:pPr marL="457200" indent="-457200"/>
            <a:r>
              <a:rPr lang="en-US" sz="4000" dirty="0"/>
              <a:t>Ability to resist temptation (Jas. 1:2-12)</a:t>
            </a:r>
          </a:p>
          <a:p>
            <a:pPr marL="457200" indent="-457200"/>
            <a:r>
              <a:rPr lang="en-US" sz="4000" dirty="0"/>
              <a:t>Ability to forgive       (Luke 17:3-5)</a:t>
            </a:r>
          </a:p>
        </p:txBody>
      </p:sp>
      <p:sp>
        <p:nvSpPr>
          <p:cNvPr id="4" name="Content Placeholder 3">
            <a:extLst>
              <a:ext uri="{FF2B5EF4-FFF2-40B4-BE49-F238E27FC236}">
                <a16:creationId xmlns:a16="http://schemas.microsoft.com/office/drawing/2014/main" id="{B0B320BB-69D3-417A-A664-4AD20C53BA1C}"/>
              </a:ext>
            </a:extLst>
          </p:cNvPr>
          <p:cNvSpPr>
            <a:spLocks noGrp="1"/>
          </p:cNvSpPr>
          <p:nvPr>
            <p:ph sz="half" idx="2"/>
          </p:nvPr>
        </p:nvSpPr>
        <p:spPr>
          <a:xfrm>
            <a:off x="6188417" y="2141621"/>
            <a:ext cx="5722846" cy="4475746"/>
          </a:xfrm>
        </p:spPr>
        <p:txBody>
          <a:bodyPr anchor="t">
            <a:normAutofit/>
          </a:bodyPr>
          <a:lstStyle/>
          <a:p>
            <a:pPr marL="457200" indent="-457200"/>
            <a:r>
              <a:rPr lang="en-US" sz="4000" dirty="0"/>
              <a:t>Ability to deal with opposition (Acts 9:22)</a:t>
            </a:r>
          </a:p>
        </p:txBody>
      </p:sp>
    </p:spTree>
    <p:extLst>
      <p:ext uri="{BB962C8B-B14F-4D97-AF65-F5344CB8AC3E}">
        <p14:creationId xmlns:p14="http://schemas.microsoft.com/office/powerpoint/2010/main" val="31427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a:p>
            <a:pPr marL="457200" indent="-457200"/>
            <a:r>
              <a:rPr lang="en-US" sz="4000" dirty="0"/>
              <a:t>Ability to resist temptation (Jas. 1:2-12)</a:t>
            </a:r>
          </a:p>
          <a:p>
            <a:pPr marL="457200" indent="-457200"/>
            <a:r>
              <a:rPr lang="en-US" sz="4000" dirty="0"/>
              <a:t>Ability to forgive       (Luke 17:3-5)</a:t>
            </a:r>
          </a:p>
        </p:txBody>
      </p:sp>
      <p:sp>
        <p:nvSpPr>
          <p:cNvPr id="4" name="Content Placeholder 3">
            <a:extLst>
              <a:ext uri="{FF2B5EF4-FFF2-40B4-BE49-F238E27FC236}">
                <a16:creationId xmlns:a16="http://schemas.microsoft.com/office/drawing/2014/main" id="{B0B320BB-69D3-417A-A664-4AD20C53BA1C}"/>
              </a:ext>
            </a:extLst>
          </p:cNvPr>
          <p:cNvSpPr>
            <a:spLocks noGrp="1"/>
          </p:cNvSpPr>
          <p:nvPr>
            <p:ph sz="half" idx="2"/>
          </p:nvPr>
        </p:nvSpPr>
        <p:spPr>
          <a:xfrm>
            <a:off x="6188417" y="2141621"/>
            <a:ext cx="5722846" cy="4475746"/>
          </a:xfrm>
        </p:spPr>
        <p:txBody>
          <a:bodyPr anchor="t">
            <a:normAutofit/>
          </a:bodyPr>
          <a:lstStyle/>
          <a:p>
            <a:pPr marL="457200" indent="-457200"/>
            <a:r>
              <a:rPr lang="en-US" sz="4000" dirty="0"/>
              <a:t>Ability to deal with opposition (Acts 9:22)</a:t>
            </a:r>
          </a:p>
          <a:p>
            <a:pPr marL="457200" indent="-457200"/>
            <a:r>
              <a:rPr lang="en-US" sz="4000" dirty="0"/>
              <a:t>Ability to cope with decline (2 Cor. 4:16–5:8)</a:t>
            </a:r>
          </a:p>
        </p:txBody>
      </p:sp>
    </p:spTree>
    <p:extLst>
      <p:ext uri="{BB962C8B-B14F-4D97-AF65-F5344CB8AC3E}">
        <p14:creationId xmlns:p14="http://schemas.microsoft.com/office/powerpoint/2010/main" val="28077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anim calcmode="lin" valueType="num">
                                      <p:cBhvr>
                                        <p:cTn id="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7DBD-4A8D-4B62-8D94-A618E1AB76C1}"/>
              </a:ext>
            </a:extLst>
          </p:cNvPr>
          <p:cNvSpPr>
            <a:spLocks noGrp="1"/>
          </p:cNvSpPr>
          <p:nvPr>
            <p:ph type="title"/>
          </p:nvPr>
        </p:nvSpPr>
        <p:spPr>
          <a:xfrm>
            <a:off x="433135" y="729658"/>
            <a:ext cx="11357811" cy="988332"/>
          </a:xfrm>
        </p:spPr>
        <p:txBody>
          <a:bodyPr>
            <a:normAutofit/>
          </a:bodyPr>
          <a:lstStyle/>
          <a:p>
            <a:pPr algn="ctr"/>
            <a:r>
              <a:rPr lang="en-US" sz="4800" cap="none" dirty="0">
                <a:latin typeface="Bernard MT Condensed" panose="02050806060905020404" pitchFamily="18" charset="0"/>
              </a:rPr>
              <a:t>Things that will improve as our faith increases</a:t>
            </a:r>
          </a:p>
        </p:txBody>
      </p:sp>
      <p:sp>
        <p:nvSpPr>
          <p:cNvPr id="3" name="Content Placeholder 2">
            <a:extLst>
              <a:ext uri="{FF2B5EF4-FFF2-40B4-BE49-F238E27FC236}">
                <a16:creationId xmlns:a16="http://schemas.microsoft.com/office/drawing/2014/main" id="{73AFFD01-DC1F-45EF-AED9-CA5E8B000604}"/>
              </a:ext>
            </a:extLst>
          </p:cNvPr>
          <p:cNvSpPr>
            <a:spLocks noGrp="1"/>
          </p:cNvSpPr>
          <p:nvPr>
            <p:ph sz="half" idx="1"/>
          </p:nvPr>
        </p:nvSpPr>
        <p:spPr>
          <a:xfrm>
            <a:off x="360947" y="2141621"/>
            <a:ext cx="5642636" cy="4475746"/>
          </a:xfrm>
        </p:spPr>
        <p:txBody>
          <a:bodyPr anchor="t">
            <a:normAutofit/>
          </a:bodyPr>
          <a:lstStyle/>
          <a:p>
            <a:pPr marL="457200" indent="-457200"/>
            <a:r>
              <a:rPr lang="en-US" sz="4000" dirty="0"/>
              <a:t>Ability to discern good &amp; evil (Heb. 5:12-14)</a:t>
            </a:r>
          </a:p>
          <a:p>
            <a:pPr marL="457200" indent="-457200"/>
            <a:r>
              <a:rPr lang="en-US" sz="4000" dirty="0"/>
              <a:t>Ability to resist temptation (Jas. 1:2-12)</a:t>
            </a:r>
          </a:p>
          <a:p>
            <a:pPr marL="457200" indent="-457200"/>
            <a:r>
              <a:rPr lang="en-US" sz="4000" dirty="0"/>
              <a:t>Ability to forgive       (Luke 17:3-5)</a:t>
            </a:r>
          </a:p>
        </p:txBody>
      </p:sp>
      <p:sp>
        <p:nvSpPr>
          <p:cNvPr id="4" name="Content Placeholder 3">
            <a:extLst>
              <a:ext uri="{FF2B5EF4-FFF2-40B4-BE49-F238E27FC236}">
                <a16:creationId xmlns:a16="http://schemas.microsoft.com/office/drawing/2014/main" id="{B0B320BB-69D3-417A-A664-4AD20C53BA1C}"/>
              </a:ext>
            </a:extLst>
          </p:cNvPr>
          <p:cNvSpPr>
            <a:spLocks noGrp="1"/>
          </p:cNvSpPr>
          <p:nvPr>
            <p:ph sz="half" idx="2"/>
          </p:nvPr>
        </p:nvSpPr>
        <p:spPr>
          <a:xfrm>
            <a:off x="6188417" y="2141621"/>
            <a:ext cx="5722846" cy="4475746"/>
          </a:xfrm>
        </p:spPr>
        <p:txBody>
          <a:bodyPr anchor="t">
            <a:normAutofit/>
          </a:bodyPr>
          <a:lstStyle/>
          <a:p>
            <a:pPr marL="457200" indent="-457200"/>
            <a:r>
              <a:rPr lang="en-US" sz="4000" dirty="0"/>
              <a:t>Ability to deal with opposition (Acts 9:22)</a:t>
            </a:r>
          </a:p>
          <a:p>
            <a:pPr marL="457200" indent="-457200"/>
            <a:r>
              <a:rPr lang="en-US" sz="4000" dirty="0"/>
              <a:t>Ability to cope with decline (2 Cor. 4:16–5:8)</a:t>
            </a:r>
          </a:p>
          <a:p>
            <a:pPr marL="457200" indent="-457200"/>
            <a:r>
              <a:rPr lang="en-US" sz="4000" dirty="0"/>
              <a:t>Ability to face death (Phil. 1:21-26)</a:t>
            </a:r>
          </a:p>
        </p:txBody>
      </p:sp>
    </p:spTree>
    <p:extLst>
      <p:ext uri="{BB962C8B-B14F-4D97-AF65-F5344CB8AC3E}">
        <p14:creationId xmlns:p14="http://schemas.microsoft.com/office/powerpoint/2010/main" val="72433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anim calcmode="lin" valueType="num">
                                      <p:cBhvr>
                                        <p:cTn id="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5B13D-FCB1-4AB9-BE88-5EAA39EC79C2}"/>
              </a:ext>
            </a:extLst>
          </p:cNvPr>
          <p:cNvSpPr>
            <a:spLocks noGrp="1"/>
          </p:cNvSpPr>
          <p:nvPr>
            <p:ph type="ctrTitle"/>
          </p:nvPr>
        </p:nvSpPr>
        <p:spPr>
          <a:xfrm>
            <a:off x="581191" y="721895"/>
            <a:ext cx="10993549" cy="1123844"/>
          </a:xfrm>
        </p:spPr>
        <p:txBody>
          <a:bodyPr>
            <a:noAutofit/>
          </a:bodyPr>
          <a:lstStyle/>
          <a:p>
            <a:r>
              <a:rPr lang="en-US" sz="6200" cap="none" dirty="0">
                <a:latin typeface="Bernard MT Condensed" panose="02050806060905020404" pitchFamily="18" charset="0"/>
              </a:rPr>
              <a:t>Conclusion</a:t>
            </a:r>
          </a:p>
        </p:txBody>
      </p:sp>
      <p:sp>
        <p:nvSpPr>
          <p:cNvPr id="3" name="Subtitle 2">
            <a:extLst>
              <a:ext uri="{FF2B5EF4-FFF2-40B4-BE49-F238E27FC236}">
                <a16:creationId xmlns:a16="http://schemas.microsoft.com/office/drawing/2014/main" id="{B3D87388-2BF7-4434-AE87-2A5435043E81}"/>
              </a:ext>
            </a:extLst>
          </p:cNvPr>
          <p:cNvSpPr>
            <a:spLocks noGrp="1"/>
          </p:cNvSpPr>
          <p:nvPr>
            <p:ph type="subTitle" idx="1"/>
          </p:nvPr>
        </p:nvSpPr>
        <p:spPr>
          <a:xfrm>
            <a:off x="581191" y="2062308"/>
            <a:ext cx="10993546" cy="945587"/>
          </a:xfrm>
        </p:spPr>
        <p:txBody>
          <a:bodyPr>
            <a:noAutofit/>
          </a:bodyPr>
          <a:lstStyle/>
          <a:p>
            <a:r>
              <a:rPr lang="en-US" sz="4400" dirty="0"/>
              <a:t>Hebrews 11:13-16</a:t>
            </a:r>
          </a:p>
        </p:txBody>
      </p:sp>
      <p:sp>
        <p:nvSpPr>
          <p:cNvPr id="4" name="TextBox 3">
            <a:extLst>
              <a:ext uri="{FF2B5EF4-FFF2-40B4-BE49-F238E27FC236}">
                <a16:creationId xmlns:a16="http://schemas.microsoft.com/office/drawing/2014/main" id="{0A4A4B80-55F2-48AF-BAE4-C0054E825712}"/>
              </a:ext>
            </a:extLst>
          </p:cNvPr>
          <p:cNvSpPr txBox="1"/>
          <p:nvPr/>
        </p:nvSpPr>
        <p:spPr>
          <a:xfrm>
            <a:off x="770021" y="3489158"/>
            <a:ext cx="10611853" cy="2492990"/>
          </a:xfrm>
          <a:prstGeom prst="rect">
            <a:avLst/>
          </a:prstGeom>
          <a:noFill/>
        </p:spPr>
        <p:txBody>
          <a:bodyPr wrap="square" rtlCol="0">
            <a:spAutoFit/>
          </a:bodyPr>
          <a:lstStyle/>
          <a:p>
            <a:pPr algn="ctr"/>
            <a:r>
              <a:rPr lang="en-US" sz="5200" dirty="0">
                <a:solidFill>
                  <a:schemeClr val="bg1"/>
                </a:solidFill>
              </a:rPr>
              <a:t>We will always have problems.</a:t>
            </a:r>
          </a:p>
          <a:p>
            <a:pPr algn="ctr"/>
            <a:r>
              <a:rPr lang="en-US" sz="5200" dirty="0">
                <a:solidFill>
                  <a:schemeClr val="bg1"/>
                </a:solidFill>
              </a:rPr>
              <a:t>But, if we increase our faith, things will get better until we reach our goal!</a:t>
            </a:r>
          </a:p>
        </p:txBody>
      </p:sp>
    </p:spTree>
    <p:extLst>
      <p:ext uri="{BB962C8B-B14F-4D97-AF65-F5344CB8AC3E}">
        <p14:creationId xmlns:p14="http://schemas.microsoft.com/office/powerpoint/2010/main" val="421936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76</TotalTime>
  <Words>2001</Words>
  <Application>Microsoft Office PowerPoint</Application>
  <PresentationFormat>Widescreen</PresentationFormat>
  <Paragraphs>88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Bernard MT Condensed</vt:lpstr>
      <vt:lpstr>Gill Sans MT</vt:lpstr>
      <vt:lpstr>Calibri</vt:lpstr>
      <vt:lpstr>Wingdings</vt:lpstr>
      <vt:lpstr>Arial</vt:lpstr>
      <vt:lpstr>Wingdings 2</vt:lpstr>
      <vt:lpstr>Dividend</vt:lpstr>
      <vt:lpstr>The Benefits of an Increasing Faith</vt:lpstr>
      <vt:lpstr>Things that will improve as our faith increases</vt:lpstr>
      <vt:lpstr>Things that will improve as our faith increases</vt:lpstr>
      <vt:lpstr>Things that will improve as our faith increases</vt:lpstr>
      <vt:lpstr>Things that will improve as our faith increases</vt:lpstr>
      <vt:lpstr>Things that will improve as our faith increases</vt:lpstr>
      <vt:lpstr>Things that will improve as our faith increases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an Increasing Faith</dc:title>
  <dc:creator>Josh Cox</dc:creator>
  <cp:lastModifiedBy>Josh Cox</cp:lastModifiedBy>
  <cp:revision>10</cp:revision>
  <dcterms:created xsi:type="dcterms:W3CDTF">2017-06-18T01:54:07Z</dcterms:created>
  <dcterms:modified xsi:type="dcterms:W3CDTF">2017-06-18T19:18:41Z</dcterms:modified>
</cp:coreProperties>
</file>